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8"/>
  </p:notesMasterIdLst>
  <p:sldIdLst>
    <p:sldId id="256" r:id="rId2"/>
    <p:sldId id="257" r:id="rId3"/>
    <p:sldId id="258" r:id="rId4"/>
    <p:sldId id="260" r:id="rId5"/>
    <p:sldId id="266" r:id="rId6"/>
    <p:sldId id="267" r:id="rId7"/>
    <p:sldId id="268" r:id="rId8"/>
    <p:sldId id="259" r:id="rId9"/>
    <p:sldId id="261" r:id="rId10"/>
    <p:sldId id="262" r:id="rId11"/>
    <p:sldId id="263" r:id="rId12"/>
    <p:sldId id="264" r:id="rId13"/>
    <p:sldId id="265" r:id="rId14"/>
    <p:sldId id="269" r:id="rId15"/>
    <p:sldId id="270"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99C1006-789D-49BE-BEDE-D5EBDAF603D4}" type="datetimeFigureOut">
              <a:rPr lang="en-US"/>
              <a:pPr>
                <a:defRPr/>
              </a:pPr>
              <a:t>2/13/2012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CAB1775-FF07-4321-8705-C78DCECB64A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Bullies think others are incompetent, unmotivated.  They feel like they have carried all the work. Others feel like they have been disrespected, ignored.</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2541BB-2996-46A7-B3D8-DDC7B3650099}"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Human values continuum exercise</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73F586-5B77-4922-BC8F-84BBD175B63B}"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07A25582-80FC-446B-9C2A-48CC26B0B625}" type="datetimeFigureOut">
              <a:rPr lang="en-US"/>
              <a:pPr>
                <a:defRPr/>
              </a:pPr>
              <a:t>2/13/2012</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5F84213A-75FE-4E36-8DC5-64585D95CB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B59835F-6DD6-4F77-95CE-22D016CF3A01}" type="datetimeFigureOut">
              <a:rPr lang="en-US"/>
              <a:pPr>
                <a:defRPr/>
              </a:pPr>
              <a:t>2/13/2012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D846A6C-0AA9-4A69-87EA-0B61FAB094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D5ED3FB-46E2-4DA6-A097-DE879D4E9979}" type="datetimeFigureOut">
              <a:rPr lang="en-US"/>
              <a:pPr>
                <a:defRPr/>
              </a:pPr>
              <a:t>2/13/2012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627CC23-DFD8-4AF0-B53C-8511A2C35A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6F7644D-2BFD-45C6-B063-B6A406323833}" type="datetimeFigureOut">
              <a:rPr lang="en-US"/>
              <a:pPr>
                <a:defRPr/>
              </a:pPr>
              <a:t>2/13/2012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7598B94-FEFE-4ACD-BD12-D5DA239EC0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5FBE971-7B6A-404E-A280-04B65DA621AD}" type="datetimeFigureOut">
              <a:rPr lang="en-US"/>
              <a:pPr>
                <a:defRPr/>
              </a:pPr>
              <a:t>2/13/2012</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005AAA8C-7ED5-471B-9404-BD8844D5C3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D11D8CCD-E1DC-4113-A0C9-142E6B827CCE}" type="datetimeFigureOut">
              <a:rPr lang="en-US"/>
              <a:pPr>
                <a:defRPr/>
              </a:pPr>
              <a:t>2/13/2012</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50B2CEC-E79C-4F58-B7F2-7A97B7E113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35E5F06-0A59-4B20-BEB8-DB380418BC08}" type="datetimeFigureOut">
              <a:rPr lang="en-US"/>
              <a:pPr>
                <a:defRPr/>
              </a:pPr>
              <a:t>2/13/2012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7AFBB43-ECE0-4ABD-87DD-E8464946C6C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3557B4B3-1164-46C2-AA3F-08E1BE926BFF}" type="datetimeFigureOut">
              <a:rPr lang="en-US"/>
              <a:pPr>
                <a:defRPr/>
              </a:pPr>
              <a:t>2/13/2012</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02B474D9-ACCB-4EAA-A094-DF0AC5D9DF4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C6DFD857-D310-45BE-BCF6-52D12B593FE2}" type="datetimeFigureOut">
              <a:rPr lang="en-US"/>
              <a:pPr>
                <a:defRPr/>
              </a:pPr>
              <a:t>2/13/2012</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3A40A997-D6BC-4461-A58F-C708582F25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09F00BD-D7B9-41B6-AD7D-9BACBB16C43A}" type="datetimeFigureOut">
              <a:rPr lang="en-US"/>
              <a:pPr>
                <a:defRPr/>
              </a:pPr>
              <a:t>2/13/2012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2AFEEF4-9BAC-4C0E-A6B6-EB6897D2F5B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AEA1B402-D70C-4520-89C3-FC16561C885D}" type="datetimeFigureOut">
              <a:rPr lang="en-US"/>
              <a:pPr>
                <a:defRPr/>
              </a:pPr>
              <a:t>2/13/2012</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18DF5477-BD5A-487A-BBC1-E96F5B238B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5B9F11FE-0C34-4835-816A-C9324A8235C1}" type="datetimeFigureOut">
              <a:rPr lang="en-US"/>
              <a:pPr>
                <a:defRPr/>
              </a:pPr>
              <a:t>2/13/2012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DED27EC6-BEE0-4630-9721-157971B3FB3A}"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36" r:id="rId1"/>
    <p:sldLayoutId id="2147483935" r:id="rId2"/>
    <p:sldLayoutId id="2147483937" r:id="rId3"/>
    <p:sldLayoutId id="2147483934" r:id="rId4"/>
    <p:sldLayoutId id="2147483938" r:id="rId5"/>
    <p:sldLayoutId id="2147483933" r:id="rId6"/>
    <p:sldLayoutId id="2147483939" r:id="rId7"/>
    <p:sldLayoutId id="2147483940" r:id="rId8"/>
    <p:sldLayoutId id="2147483941" r:id="rId9"/>
    <p:sldLayoutId id="2147483932" r:id="rId10"/>
    <p:sldLayoutId id="2147483931"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1471612"/>
          </a:xfrm>
        </p:spPr>
        <p:txBody>
          <a:bodyPr/>
          <a:lstStyle/>
          <a:p>
            <a:pPr fontAlgn="auto">
              <a:spcAft>
                <a:spcPts val="0"/>
              </a:spcAft>
              <a:defRPr/>
            </a:pPr>
            <a:r>
              <a:rPr lang="en-US" dirty="0" smtClean="0">
                <a:solidFill>
                  <a:schemeClr val="tx2">
                    <a:satMod val="130000"/>
                  </a:schemeClr>
                </a:solidFill>
              </a:rPr>
              <a:t>Grading Group Projects</a:t>
            </a:r>
            <a:endParaRPr lang="en-US" dirty="0">
              <a:solidFill>
                <a:schemeClr val="tx2">
                  <a:satMod val="130000"/>
                </a:schemeClr>
              </a:solidFill>
            </a:endParaRPr>
          </a:p>
        </p:txBody>
      </p:sp>
      <p:sp>
        <p:nvSpPr>
          <p:cNvPr id="3" name="Subtitle 2"/>
          <p:cNvSpPr>
            <a:spLocks noGrp="1"/>
          </p:cNvSpPr>
          <p:nvPr>
            <p:ph type="subTitle" idx="1"/>
          </p:nvPr>
        </p:nvSpPr>
        <p:spPr>
          <a:xfrm>
            <a:off x="1431925" y="1849438"/>
            <a:ext cx="7407275" cy="1752600"/>
          </a:xfrm>
        </p:spPr>
        <p:txBody>
          <a:bodyPr>
            <a:normAutofit/>
          </a:bodyPr>
          <a:lstStyle/>
          <a:p>
            <a:pPr fontAlgn="auto">
              <a:spcAft>
                <a:spcPts val="0"/>
              </a:spcAft>
              <a:buFont typeface="Wingdings 2"/>
              <a:buNone/>
              <a:defRPr/>
            </a:pPr>
            <a:r>
              <a:rPr lang="en-US" dirty="0" smtClean="0"/>
              <a:t>Taryn Vian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Example 1: IH773 Fundraising Group Project</a:t>
            </a:r>
            <a:endParaRPr lang="en-US" dirty="0">
              <a:solidFill>
                <a:schemeClr val="tx2">
                  <a:satMod val="130000"/>
                </a:schemeClr>
              </a:solidFill>
            </a:endParaRPr>
          </a:p>
        </p:txBody>
      </p:sp>
      <p:sp>
        <p:nvSpPr>
          <p:cNvPr id="25602" name="Content Placeholder 2"/>
          <p:cNvSpPr>
            <a:spLocks noGrp="1"/>
          </p:cNvSpPr>
          <p:nvPr>
            <p:ph idx="1"/>
          </p:nvPr>
        </p:nvSpPr>
        <p:spPr/>
        <p:txBody>
          <a:bodyPr/>
          <a:lstStyle/>
          <a:p>
            <a:pPr>
              <a:buFont typeface="Wingdings 2" pitchFamily="18" charset="2"/>
              <a:buNone/>
            </a:pPr>
            <a:r>
              <a:rPr lang="en-US" smtClean="0"/>
              <a:t>20% of grade is group project</a:t>
            </a:r>
          </a:p>
          <a:p>
            <a:r>
              <a:rPr lang="en-US" smtClean="0"/>
              <a:t>15% of this is the products of group (75 points)</a:t>
            </a:r>
          </a:p>
          <a:p>
            <a:r>
              <a:rPr lang="en-US" smtClean="0"/>
              <a:t>5% is the peer assessment (25 points)</a:t>
            </a:r>
          </a:p>
          <a:p>
            <a:r>
              <a:rPr lang="en-US" smtClean="0"/>
              <a:t>Peer assessment is based on the team contract with behavioral objectives or agreed upon norms (5)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Sample contract objectives/norms</a:t>
            </a:r>
            <a:endParaRPr lang="en-US" dirty="0">
              <a:solidFill>
                <a:schemeClr val="tx2">
                  <a:satMod val="130000"/>
                </a:schemeClr>
              </a:solidFill>
            </a:endParaRPr>
          </a:p>
        </p:txBody>
      </p:sp>
      <p:sp>
        <p:nvSpPr>
          <p:cNvPr id="26626" name="Content Placeholder 2"/>
          <p:cNvSpPr>
            <a:spLocks noGrp="1"/>
          </p:cNvSpPr>
          <p:nvPr>
            <p:ph idx="1"/>
          </p:nvPr>
        </p:nvSpPr>
        <p:spPr/>
        <p:txBody>
          <a:bodyPr/>
          <a:lstStyle/>
          <a:p>
            <a:r>
              <a:rPr lang="en-US" smtClean="0"/>
              <a:t>Be respectful to all team members</a:t>
            </a:r>
          </a:p>
          <a:p>
            <a:r>
              <a:rPr lang="en-US" smtClean="0"/>
              <a:t>Respond to emails within 24 hours</a:t>
            </a:r>
          </a:p>
          <a:p>
            <a:r>
              <a:rPr lang="en-US" smtClean="0"/>
              <a:t>Be forthright about issues which are affecting your ability to participate</a:t>
            </a:r>
          </a:p>
          <a:p>
            <a:r>
              <a:rPr lang="en-US" smtClean="0"/>
              <a:t>Follow through on commitments</a:t>
            </a:r>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Sample peer evaluation form</a:t>
            </a:r>
            <a:endParaRPr lang="en-US" dirty="0">
              <a:solidFill>
                <a:schemeClr val="tx2">
                  <a:satMod val="130000"/>
                </a:schemeClr>
              </a:solidFill>
            </a:endParaRPr>
          </a:p>
        </p:txBody>
      </p:sp>
      <p:pic>
        <p:nvPicPr>
          <p:cNvPr id="27650" name="Picture 2"/>
          <p:cNvPicPr>
            <a:picLocks noChangeAspect="1" noChangeArrowheads="1"/>
          </p:cNvPicPr>
          <p:nvPr/>
        </p:nvPicPr>
        <p:blipFill>
          <a:blip r:embed="rId2"/>
          <a:srcRect/>
          <a:stretch>
            <a:fillRect/>
          </a:stretch>
        </p:blipFill>
        <p:spPr bwMode="auto">
          <a:xfrm>
            <a:off x="1371600" y="1600200"/>
            <a:ext cx="7437438"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Peer Assessment Points</a:t>
            </a:r>
            <a:endParaRPr lang="en-US" dirty="0">
              <a:solidFill>
                <a:schemeClr val="tx2">
                  <a:satMod val="130000"/>
                </a:schemeClr>
              </a:solidFill>
            </a:endParaRPr>
          </a:p>
        </p:txBody>
      </p:sp>
      <p:pic>
        <p:nvPicPr>
          <p:cNvPr id="28674" name="Picture 2"/>
          <p:cNvPicPr>
            <a:picLocks noChangeAspect="1" noChangeArrowheads="1"/>
          </p:cNvPicPr>
          <p:nvPr/>
        </p:nvPicPr>
        <p:blipFill>
          <a:blip r:embed="rId2"/>
          <a:srcRect/>
          <a:stretch>
            <a:fillRect/>
          </a:stretch>
        </p:blipFill>
        <p:spPr bwMode="auto">
          <a:xfrm>
            <a:off x="1371600" y="1981200"/>
            <a:ext cx="748665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Another peer assessment tool</a:t>
            </a:r>
            <a:endParaRPr lang="en-US" dirty="0">
              <a:solidFill>
                <a:schemeClr val="tx2">
                  <a:satMod val="130000"/>
                </a:schemeClr>
              </a:solidFill>
            </a:endParaRPr>
          </a:p>
        </p:txBody>
      </p:sp>
      <p:pic>
        <p:nvPicPr>
          <p:cNvPr id="29698" name="Picture 2"/>
          <p:cNvPicPr>
            <a:picLocks noChangeAspect="1" noChangeArrowheads="1"/>
          </p:cNvPicPr>
          <p:nvPr/>
        </p:nvPicPr>
        <p:blipFill>
          <a:blip r:embed="rId2"/>
          <a:srcRect/>
          <a:stretch>
            <a:fillRect/>
          </a:stretch>
        </p:blipFill>
        <p:spPr bwMode="auto">
          <a:xfrm>
            <a:off x="1447800" y="1447800"/>
            <a:ext cx="7221538" cy="3805238"/>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r>
              <a:rPr lang="en-US" sz="3900" smtClean="0">
                <a:effectLst>
                  <a:outerShdw blurRad="38100" dist="38100" dir="2700000" algn="tl">
                    <a:srgbClr val="C0C0C0"/>
                  </a:outerShdw>
                </a:effectLst>
              </a:rPr>
              <a:t>Example of open-ended feedback on this form: Student X gave each member score of “0”</a:t>
            </a:r>
          </a:p>
        </p:txBody>
      </p:sp>
      <p:sp>
        <p:nvSpPr>
          <p:cNvPr id="3" name="Content Placeholder 2"/>
          <p:cNvSpPr>
            <a:spLocks noGrp="1"/>
          </p:cNvSpPr>
          <p:nvPr>
            <p:ph idx="1"/>
          </p:nvPr>
        </p:nvSpPr>
        <p:spPr/>
        <p:txBody>
          <a:bodyPr>
            <a:normAutofit/>
          </a:bodyPr>
          <a:lstStyle/>
          <a:p>
            <a:pPr marL="80963" indent="0">
              <a:lnSpc>
                <a:spcPct val="80000"/>
              </a:lnSpc>
              <a:buFont typeface="Wingdings 2" pitchFamily="18" charset="2"/>
              <a:buNone/>
            </a:pPr>
            <a:r>
              <a:rPr lang="en-US" sz="2800" smtClean="0"/>
              <a:t>All members participated equally in development of the initiative and completion of the assignment. We divided work equally based on every member’s strengths and weakness. We met regularly and all were present at all meetings including online meetings. All of us were accommodating of each other’s schedules and prior commitments and were able to work around them smoothly. It was a great experience working with the team and I feel that we all got to learn something from each other.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r>
              <a:rPr lang="en-US" sz="3900" smtClean="0">
                <a:effectLst>
                  <a:outerShdw blurRad="38100" dist="38100" dir="2700000" algn="tl">
                    <a:srgbClr val="C0C0C0"/>
                  </a:outerShdw>
                </a:effectLst>
              </a:rPr>
              <a:t>Another example: Student A gave Students A, B +1, Students C,D -1</a:t>
            </a:r>
          </a:p>
        </p:txBody>
      </p:sp>
      <p:sp>
        <p:nvSpPr>
          <p:cNvPr id="3" name="Content Placeholder 2"/>
          <p:cNvSpPr>
            <a:spLocks noGrp="1"/>
          </p:cNvSpPr>
          <p:nvPr>
            <p:ph idx="1"/>
          </p:nvPr>
        </p:nvSpPr>
        <p:spPr/>
        <p:txBody>
          <a:bodyPr>
            <a:normAutofit/>
          </a:bodyPr>
          <a:lstStyle/>
          <a:p>
            <a:pPr marL="80963" indent="0">
              <a:buFont typeface="Wingdings 2" pitchFamily="18" charset="2"/>
              <a:buNone/>
            </a:pPr>
            <a:r>
              <a:rPr lang="en-US" sz="3000" smtClean="0"/>
              <a:t>C was instrumental in coordinating our interviews and put in a lot of time, but the written part required extensive revisions and was unresponsive to assignment....D’s contributions also required significant editing and she did not take initiative to work on things by herself without being told exactly what to do.  Although I rated C and D lower, it was, for the most part a great pleasure to work with them.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Why do group projects?</a:t>
            </a:r>
            <a:endParaRPr lang="en-US" dirty="0">
              <a:solidFill>
                <a:schemeClr val="tx2">
                  <a:satMod val="130000"/>
                </a:schemeClr>
              </a:solidFill>
            </a:endParaRPr>
          </a:p>
        </p:txBody>
      </p:sp>
      <p:sp>
        <p:nvSpPr>
          <p:cNvPr id="15362" name="Content Placeholder 2"/>
          <p:cNvSpPr>
            <a:spLocks noGrp="1"/>
          </p:cNvSpPr>
          <p:nvPr>
            <p:ph idx="1"/>
          </p:nvPr>
        </p:nvSpPr>
        <p:spPr/>
        <p:txBody>
          <a:bodyPr/>
          <a:lstStyle/>
          <a:p>
            <a:r>
              <a:rPr lang="en-US" smtClean="0"/>
              <a:t>Increases student engagement through applied learning</a:t>
            </a:r>
          </a:p>
          <a:p>
            <a:r>
              <a:rPr lang="en-US" smtClean="0"/>
              <a:t>Allows us to give more complex assignments because tasks can be shared</a:t>
            </a:r>
          </a:p>
          <a:p>
            <a:r>
              <a:rPr lang="en-US" smtClean="0"/>
              <a:t>Models the real-world, where we work on teams to complete projects</a:t>
            </a:r>
          </a:p>
          <a:p>
            <a:pPr lvl="1"/>
            <a:r>
              <a:rPr lang="en-US" smtClean="0"/>
              <a:t>Learn to set goals, divide up work, keep on schedule, mesh different work styles</a:t>
            </a:r>
          </a:p>
          <a:p>
            <a:r>
              <a:rPr lang="en-US" smtClean="0"/>
              <a:t>Less burden on grading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Challenges of Group Projects</a:t>
            </a:r>
            <a:endParaRPr lang="en-US" dirty="0">
              <a:solidFill>
                <a:schemeClr val="tx2">
                  <a:satMod val="130000"/>
                </a:schemeClr>
              </a:solidFill>
            </a:endParaRPr>
          </a:p>
        </p:txBody>
      </p:sp>
      <p:sp>
        <p:nvSpPr>
          <p:cNvPr id="16386" name="Content Placeholder 2"/>
          <p:cNvSpPr>
            <a:spLocks noGrp="1"/>
          </p:cNvSpPr>
          <p:nvPr>
            <p:ph idx="1"/>
          </p:nvPr>
        </p:nvSpPr>
        <p:spPr/>
        <p:txBody>
          <a:bodyPr/>
          <a:lstStyle/>
          <a:p>
            <a:r>
              <a:rPr lang="en-US" smtClean="0"/>
              <a:t>Team members have different levels of ambition, tolerance for uncertainty, free time, skills and knowledge. </a:t>
            </a:r>
          </a:p>
          <a:p>
            <a:r>
              <a:rPr lang="en-US" smtClean="0"/>
              <a:t>Requires time and guidance to “storm and norm” to become a well functioning team.</a:t>
            </a:r>
          </a:p>
          <a:p>
            <a:r>
              <a:rPr lang="en-US" smtClean="0"/>
              <a:t>Danger of slackers and bullies</a:t>
            </a:r>
          </a:p>
          <a:p>
            <a:r>
              <a:rPr lang="en-US" smtClean="0"/>
              <a:t>Stronger students disadvantaged by weaker ones, and vice versa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r>
              <a:rPr lang="en-US" smtClean="0">
                <a:effectLst>
                  <a:outerShdw blurRad="38100" dist="38100" dir="2700000" algn="tl">
                    <a:srgbClr val="C0C0C0"/>
                  </a:outerShdw>
                </a:effectLst>
              </a:rPr>
              <a:t>A Few Grading Options</a:t>
            </a:r>
          </a:p>
        </p:txBody>
      </p:sp>
      <p:sp>
        <p:nvSpPr>
          <p:cNvPr id="18434" name="Content Placeholder 2"/>
          <p:cNvSpPr>
            <a:spLocks noGrp="1"/>
          </p:cNvSpPr>
          <p:nvPr>
            <p:ph idx="1"/>
          </p:nvPr>
        </p:nvSpPr>
        <p:spPr/>
        <p:txBody>
          <a:bodyPr/>
          <a:lstStyle/>
          <a:p>
            <a:pPr marL="692150" indent="-609600">
              <a:buFont typeface="Wingdings 2" pitchFamily="18" charset="2"/>
              <a:buAutoNum type="arabicPeriod"/>
            </a:pPr>
            <a:r>
              <a:rPr lang="en-US" smtClean="0"/>
              <a:t>Shared grade</a:t>
            </a:r>
          </a:p>
          <a:p>
            <a:pPr marL="936625" lvl="1" indent="-533400"/>
            <a:r>
              <a:rPr lang="en-US" smtClean="0"/>
              <a:t>Assign one grade for the project.  All members get same grade</a:t>
            </a:r>
          </a:p>
          <a:p>
            <a:pPr marL="936625" lvl="1" indent="-533400"/>
            <a:r>
              <a:rPr lang="en-US" smtClean="0"/>
              <a:t>Pros &amp; Cons</a:t>
            </a:r>
          </a:p>
          <a:p>
            <a:pPr marL="1371600" lvl="2" indent="-457200"/>
            <a:r>
              <a:rPr lang="en-US" smtClean="0"/>
              <a:t>Models real life: rewards for team work are unfair sometimes. </a:t>
            </a:r>
          </a:p>
          <a:p>
            <a:pPr marL="1371600" lvl="2" indent="-457200"/>
            <a:r>
              <a:rPr lang="en-US" smtClean="0"/>
              <a:t>Some students don’t feel it is fair </a:t>
            </a:r>
          </a:p>
          <a:p>
            <a:pPr marL="936625" lvl="1" indent="-533400"/>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Perceptions of quality</a:t>
            </a:r>
            <a:endParaRPr lang="en-US" dirty="0">
              <a:solidFill>
                <a:schemeClr val="tx2">
                  <a:satMod val="130000"/>
                </a:schemeClr>
              </a:solidFill>
            </a:endParaRPr>
          </a:p>
        </p:txBody>
      </p:sp>
      <p:sp>
        <p:nvSpPr>
          <p:cNvPr id="19458" name="Content Placeholder 2"/>
          <p:cNvSpPr>
            <a:spLocks noGrp="1"/>
          </p:cNvSpPr>
          <p:nvPr>
            <p:ph idx="1"/>
          </p:nvPr>
        </p:nvSpPr>
        <p:spPr/>
        <p:txBody>
          <a:bodyPr/>
          <a:lstStyle/>
          <a:p>
            <a:pPr marL="80963" indent="0">
              <a:buFont typeface="Wingdings 2" pitchFamily="18" charset="2"/>
              <a:buNone/>
            </a:pPr>
            <a:r>
              <a:rPr lang="en-US" smtClean="0"/>
              <a:t>Overall, I felt dissatisfied with the final product that my team put together for this paper, which was a frustrating experience.  I was very surprised to be looking at the same document as my teammates the night before it was due and feeling like what I was seeing was far from finished but that they thought that it was just fine.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Perceptions of contribution</a:t>
            </a:r>
            <a:endParaRPr lang="en-US" dirty="0">
              <a:solidFill>
                <a:schemeClr val="tx2">
                  <a:satMod val="130000"/>
                </a:schemeClr>
              </a:solidFill>
            </a:endParaRPr>
          </a:p>
        </p:txBody>
      </p:sp>
      <p:sp>
        <p:nvSpPr>
          <p:cNvPr id="20482" name="Content Placeholder 2"/>
          <p:cNvSpPr>
            <a:spLocks noGrp="1"/>
          </p:cNvSpPr>
          <p:nvPr>
            <p:ph idx="1"/>
          </p:nvPr>
        </p:nvSpPr>
        <p:spPr/>
        <p:txBody>
          <a:bodyPr/>
          <a:lstStyle/>
          <a:p>
            <a:pPr marL="80963" indent="0">
              <a:buFont typeface="Wingdings 2" pitchFamily="18" charset="2"/>
              <a:buNone/>
            </a:pPr>
            <a:r>
              <a:rPr lang="en-US" smtClean="0"/>
              <a:t>Not all members contributed equally to drafting the final report... we are all equally as busy and every group member should have made an effort to make the final product as good as possible.</a:t>
            </a:r>
          </a:p>
          <a:p>
            <a:pPr marL="80963" indent="0">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Language and cross-cultural issues</a:t>
            </a:r>
            <a:endParaRPr lang="en-US" dirty="0">
              <a:solidFill>
                <a:schemeClr val="tx2">
                  <a:satMod val="130000"/>
                </a:schemeClr>
              </a:solidFill>
            </a:endParaRPr>
          </a:p>
        </p:txBody>
      </p:sp>
      <p:sp>
        <p:nvSpPr>
          <p:cNvPr id="21506" name="Content Placeholder 2"/>
          <p:cNvSpPr>
            <a:spLocks noGrp="1"/>
          </p:cNvSpPr>
          <p:nvPr>
            <p:ph idx="1"/>
          </p:nvPr>
        </p:nvSpPr>
        <p:spPr/>
        <p:txBody>
          <a:bodyPr/>
          <a:lstStyle/>
          <a:p>
            <a:pPr marL="80963" indent="0">
              <a:buFont typeface="Wingdings 2" pitchFamily="18" charset="2"/>
              <a:buNone/>
            </a:pPr>
            <a:r>
              <a:rPr lang="en-US" smtClean="0"/>
              <a:t>I felt frustrated not being able to provide succinct, well-structured information to the discussion part.  At a certain point, I felt that I was delaying the group instead of collaborating to an efficient work environment.</a:t>
            </a:r>
          </a:p>
        </p:txBody>
      </p:sp>
      <p:sp>
        <p:nvSpPr>
          <p:cNvPr id="21508" name="Text Box 4"/>
          <p:cNvSpPr txBox="1">
            <a:spLocks noChangeArrowheads="1"/>
          </p:cNvSpPr>
          <p:nvPr/>
        </p:nvSpPr>
        <p:spPr bwMode="auto">
          <a:xfrm>
            <a:off x="4495800" y="4572000"/>
            <a:ext cx="3886200" cy="366713"/>
          </a:xfrm>
          <a:prstGeom prst="rect">
            <a:avLst/>
          </a:prstGeom>
          <a:noFill/>
          <a:ln w="9525">
            <a:noFill/>
            <a:miter lim="800000"/>
            <a:headEnd/>
            <a:tailEnd/>
          </a:ln>
          <a:effectLst/>
        </p:spPr>
        <p:txBody>
          <a:bodyPr>
            <a:spAutoFit/>
          </a:bodyPr>
          <a:lstStyle/>
          <a:p>
            <a:pPr>
              <a:spcBef>
                <a:spcPct val="50000"/>
              </a:spcBef>
            </a:pPr>
            <a:r>
              <a:rPr lang="en-US"/>
              <a:t>Comment from international student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Grading Options</a:t>
            </a:r>
            <a:endParaRPr lang="en-US" dirty="0">
              <a:solidFill>
                <a:schemeClr val="tx2">
                  <a:satMod val="130000"/>
                </a:schemeClr>
              </a:solidFill>
            </a:endParaRPr>
          </a:p>
        </p:txBody>
      </p:sp>
      <p:sp>
        <p:nvSpPr>
          <p:cNvPr id="22530" name="Content Placeholder 2"/>
          <p:cNvSpPr>
            <a:spLocks noGrp="1"/>
          </p:cNvSpPr>
          <p:nvPr>
            <p:ph idx="1"/>
          </p:nvPr>
        </p:nvSpPr>
        <p:spPr/>
        <p:txBody>
          <a:bodyPr/>
          <a:lstStyle/>
          <a:p>
            <a:pPr marL="692150" indent="-609600">
              <a:buFont typeface="Wingdings 2" pitchFamily="18" charset="2"/>
              <a:buAutoNum type="arabicPeriod" startAt="2"/>
            </a:pPr>
            <a:r>
              <a:rPr lang="en-US" smtClean="0"/>
              <a:t>One grade + Peer assessment</a:t>
            </a:r>
          </a:p>
          <a:p>
            <a:pPr marL="936625" lvl="1" indent="-533400"/>
            <a:r>
              <a:rPr lang="en-US" smtClean="0"/>
              <a:t>Partial grade for group product, partial grade for peer assessment</a:t>
            </a:r>
          </a:p>
          <a:p>
            <a:pPr marL="936625" lvl="1" indent="-533400"/>
            <a:r>
              <a:rPr lang="en-US" smtClean="0"/>
              <a:t>Pros and cons</a:t>
            </a:r>
          </a:p>
          <a:p>
            <a:pPr marL="1371600" lvl="2" indent="-457200"/>
            <a:r>
              <a:rPr lang="en-US" smtClean="0"/>
              <a:t>Peer assessment increases individual accountability</a:t>
            </a:r>
          </a:p>
          <a:p>
            <a:pPr marL="1371600" lvl="2" indent="-457200"/>
            <a:r>
              <a:rPr lang="en-US" smtClean="0"/>
              <a:t>Need to decide/agree on assessment criteria</a:t>
            </a:r>
          </a:p>
          <a:p>
            <a:pPr marL="1371600" lvl="2" indent="-457200"/>
            <a:r>
              <a:rPr lang="en-US" smtClean="0"/>
              <a:t>Takes added time</a:t>
            </a:r>
          </a:p>
          <a:p>
            <a:pPr marL="1371600" lvl="2" indent="-457200"/>
            <a:r>
              <a:rPr lang="en-US" smtClean="0"/>
              <a:t>Grudges?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Example 1: IH773 Fundraising Group Project</a:t>
            </a:r>
            <a:endParaRPr lang="en-US" dirty="0">
              <a:solidFill>
                <a:schemeClr val="tx2">
                  <a:satMod val="130000"/>
                </a:schemeClr>
              </a:solidFill>
            </a:endParaRPr>
          </a:p>
        </p:txBody>
      </p:sp>
      <p:sp>
        <p:nvSpPr>
          <p:cNvPr id="23554" name="Content Placeholder 2"/>
          <p:cNvSpPr>
            <a:spLocks noGrp="1"/>
          </p:cNvSpPr>
          <p:nvPr>
            <p:ph idx="1"/>
          </p:nvPr>
        </p:nvSpPr>
        <p:spPr>
          <a:xfrm>
            <a:off x="1435100" y="1447800"/>
            <a:ext cx="7480300" cy="5181600"/>
          </a:xfrm>
        </p:spPr>
        <p:txBody>
          <a:bodyPr/>
          <a:lstStyle/>
          <a:p>
            <a:r>
              <a:rPr lang="en-US" smtClean="0"/>
              <a:t>Create groups with mix of skills (financial analysis, fundraising experience, writing)</a:t>
            </a:r>
          </a:p>
          <a:p>
            <a:r>
              <a:rPr lang="en-US" smtClean="0"/>
              <a:t>Task: Choose an organization; plan and implement a fundraising activity (4 deliverables, can be re-submitted for higher grade)</a:t>
            </a:r>
          </a:p>
          <a:p>
            <a:r>
              <a:rPr lang="en-US" smtClean="0"/>
              <a:t>Class time spent on team building exercises (1 hour): discuss values, past experiences on teams. Develop team contract for behavioral norms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112</TotalTime>
  <Words>666</Words>
  <Application>Microsoft Office PowerPoint</Application>
  <PresentationFormat>On-screen Show (4:3)</PresentationFormat>
  <Paragraphs>59</Paragraphs>
  <Slides>16</Slides>
  <Notes>2</Notes>
  <HiddenSlides>0</HiddenSlides>
  <MMClips>0</MMClips>
  <ScaleCrop>false</ScaleCrop>
  <HeadingPairs>
    <vt:vector size="6" baseType="variant">
      <vt:variant>
        <vt:lpstr>Fonts Used</vt:lpstr>
      </vt:variant>
      <vt:variant>
        <vt:i4>5</vt:i4>
      </vt:variant>
      <vt:variant>
        <vt:lpstr>Design Template</vt:lpstr>
      </vt:variant>
      <vt:variant>
        <vt:i4>7</vt:i4>
      </vt:variant>
      <vt:variant>
        <vt:lpstr>Slide Titles</vt:lpstr>
      </vt:variant>
      <vt:variant>
        <vt:i4>16</vt:i4>
      </vt:variant>
    </vt:vector>
  </HeadingPairs>
  <TitlesOfParts>
    <vt:vector size="28" baseType="lpstr">
      <vt:lpstr>Gill Sans MT</vt:lpstr>
      <vt:lpstr>Arial</vt:lpstr>
      <vt:lpstr>Wingdings 2</vt:lpstr>
      <vt:lpstr>Verdana</vt:lpstr>
      <vt:lpstr>Calibri</vt:lpstr>
      <vt:lpstr>Solstice</vt:lpstr>
      <vt:lpstr>Solstice</vt:lpstr>
      <vt:lpstr>Solstice</vt:lpstr>
      <vt:lpstr>Solstice</vt:lpstr>
      <vt:lpstr>Solstice</vt:lpstr>
      <vt:lpstr>Solstice</vt:lpstr>
      <vt:lpstr>Solstice</vt:lpstr>
      <vt:lpstr>Grading Group Projects</vt:lpstr>
      <vt:lpstr>Why do group projects?</vt:lpstr>
      <vt:lpstr>Challenges of Group Projects</vt:lpstr>
      <vt:lpstr>A Few Grading Options</vt:lpstr>
      <vt:lpstr>Perceptions of quality</vt:lpstr>
      <vt:lpstr>Perceptions of contribution</vt:lpstr>
      <vt:lpstr>Language and cross-cultural issues</vt:lpstr>
      <vt:lpstr>Grading Options</vt:lpstr>
      <vt:lpstr>Example 1: IH773 Fundraising Group Project</vt:lpstr>
      <vt:lpstr>Example 1: IH773 Fundraising Group Project</vt:lpstr>
      <vt:lpstr>Sample contract objectives/norms</vt:lpstr>
      <vt:lpstr>Sample peer evaluation form</vt:lpstr>
      <vt:lpstr>Peer Assessment Points</vt:lpstr>
      <vt:lpstr>Another peer assessment tool</vt:lpstr>
      <vt:lpstr>Example of open-ended feedback on this form: Student X gave each member score of “0”</vt:lpstr>
      <vt:lpstr>Another example: Student A gave Students A, B +1, Students C,D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tvian</cp:lastModifiedBy>
  <cp:revision>10</cp:revision>
  <dcterms:created xsi:type="dcterms:W3CDTF">2012-02-12T23:12:23Z</dcterms:created>
  <dcterms:modified xsi:type="dcterms:W3CDTF">2012-02-13T23:01:52Z</dcterms:modified>
</cp:coreProperties>
</file>